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sldIdLst>
    <p:sldId id="300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89B04"/>
    <a:srgbClr val="40D1F5"/>
    <a:srgbClr val="F5835D"/>
    <a:srgbClr val="84B8DA"/>
    <a:srgbClr val="B1D6E8"/>
    <a:srgbClr val="9C4877"/>
    <a:srgbClr val="2B80B1"/>
    <a:srgbClr val="9CCB3B"/>
    <a:srgbClr val="E7BB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660BED-A55E-4CD5-B269-D71CA7C298C4}" v="15" dt="2023-03-27T09:44:31.3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598" autoAdjust="0"/>
    <p:restoredTop sz="96357" autoAdjust="0"/>
  </p:normalViewPr>
  <p:slideViewPr>
    <p:cSldViewPr>
      <p:cViewPr varScale="1">
        <p:scale>
          <a:sx n="98" d="100"/>
          <a:sy n="98" d="100"/>
        </p:scale>
        <p:origin x="752" y="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357B9-A31F-4FC7-A38A-70DF36F645F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57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40099D2-B496-4865-BD41-470137A28D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853899"/>
              </p:ext>
            </p:extLst>
          </p:nvPr>
        </p:nvGraphicFramePr>
        <p:xfrm>
          <a:off x="78318" y="352125"/>
          <a:ext cx="8928991" cy="4835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710">
                  <a:extLst>
                    <a:ext uri="{9D8B030D-6E8A-4147-A177-3AD203B41FA5}">
                      <a16:colId xmlns:a16="http://schemas.microsoft.com/office/drawing/2014/main" val="542809358"/>
                    </a:ext>
                  </a:extLst>
                </a:gridCol>
                <a:gridCol w="903763">
                  <a:extLst>
                    <a:ext uri="{9D8B030D-6E8A-4147-A177-3AD203B41FA5}">
                      <a16:colId xmlns:a16="http://schemas.microsoft.com/office/drawing/2014/main" val="4028384899"/>
                    </a:ext>
                  </a:extLst>
                </a:gridCol>
                <a:gridCol w="364843">
                  <a:extLst>
                    <a:ext uri="{9D8B030D-6E8A-4147-A177-3AD203B41FA5}">
                      <a16:colId xmlns:a16="http://schemas.microsoft.com/office/drawing/2014/main" val="3482574789"/>
                    </a:ext>
                  </a:extLst>
                </a:gridCol>
                <a:gridCol w="1134723">
                  <a:extLst>
                    <a:ext uri="{9D8B030D-6E8A-4147-A177-3AD203B41FA5}">
                      <a16:colId xmlns:a16="http://schemas.microsoft.com/office/drawing/2014/main" val="2539976336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323130426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865126467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3203177469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4284683395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1721230333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1278004344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151915313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2682281715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2048074220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1043388647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3920038116"/>
                    </a:ext>
                  </a:extLst>
                </a:gridCol>
                <a:gridCol w="473746">
                  <a:extLst>
                    <a:ext uri="{9D8B030D-6E8A-4147-A177-3AD203B41FA5}">
                      <a16:colId xmlns:a16="http://schemas.microsoft.com/office/drawing/2014/main" val="3526960085"/>
                    </a:ext>
                  </a:extLst>
                </a:gridCol>
              </a:tblGrid>
              <a:tr h="514959">
                <a:tc rowSpan="2" gridSpan="4"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In-flight and Potential Programmes &amp; Projects 2023/24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en-GB" sz="800" b="1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2023/2024</a:t>
                      </a: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dirty="0">
                        <a:latin typeface="+mj-lt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700" b="1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0095581"/>
                  </a:ext>
                </a:extLst>
              </a:tr>
              <a:tr h="658681">
                <a:tc gridSpan="4" v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endParaRPr lang="en-GB" sz="6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Feb 2023</a:t>
                      </a: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Mar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Apr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May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Jun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Jul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Aug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Sept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Oct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Nov </a:t>
                      </a:r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Dec </a:t>
                      </a:r>
                      <a:r>
                        <a:rPr lang="en-GB" sz="70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lang="en-GB" sz="7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b="1" kern="120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Jan 2024</a:t>
                      </a:r>
                    </a:p>
                  </a:txBody>
                  <a:tcPr vert="vert270" anchor="ctr"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0549859"/>
                  </a:ext>
                </a:extLst>
              </a:tr>
              <a:tr h="91535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Flight Programmes &amp; Projects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2022-2023</a:t>
                      </a:r>
                    </a:p>
                    <a:p>
                      <a:endParaRPr lang="en-GB" sz="600" dirty="0">
                        <a:latin typeface="+mj-lt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7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Gemini Change programme Sustain Plus</a:t>
                      </a:r>
                    </a:p>
                  </a:txBody>
                  <a:tcPr vert="vert27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Upgrading Gemini User experience and interfaces</a:t>
                      </a: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726579"/>
                  </a:ext>
                </a:extLst>
              </a:tr>
              <a:tr h="915353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XRN5579 – Gemini Change</a:t>
                      </a:r>
                    </a:p>
                  </a:txBody>
                  <a:tcPr vert="vert27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 Term Flow Swap Improvements </a:t>
                      </a: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993889"/>
                  </a:ext>
                </a:extLst>
              </a:tr>
              <a:tr h="91535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 Programmes &amp; Projects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vert="vert27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7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 Regulatory Change </a:t>
                      </a:r>
                    </a:p>
                  </a:txBody>
                  <a:tcPr vert="vert27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Arrangements for Interconnectors with additional Storage capability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b="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 0761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700" b="0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9218581"/>
                  </a:ext>
                </a:extLst>
              </a:tr>
              <a:tr h="915353">
                <a:tc vMerge="1">
                  <a:txBody>
                    <a:bodyPr/>
                    <a:lstStyle/>
                    <a:p>
                      <a:pPr algn="ctr"/>
                      <a:endParaRPr lang="en-GB" sz="11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vert="vert27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700" kern="12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Potential Regulatory Change </a:t>
                      </a:r>
                    </a:p>
                    <a:p>
                      <a:pPr algn="ctr"/>
                      <a:endParaRPr lang="en-GB" sz="7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7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vert="vert270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Amendment to the Allocation of Entry Capacity and Flow Quantities to Qualifying CNCCD Routes</a:t>
                      </a:r>
                    </a:p>
                    <a:p>
                      <a:pPr algn="ctr"/>
                      <a:endParaRPr lang="en-GB" sz="700" b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700" b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 823</a:t>
                      </a:r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700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5980267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A474353F-EDC7-4969-87B1-C6D685F1162F}"/>
              </a:ext>
            </a:extLst>
          </p:cNvPr>
          <p:cNvSpPr/>
          <p:nvPr/>
        </p:nvSpPr>
        <p:spPr>
          <a:xfrm>
            <a:off x="78319" y="39726"/>
            <a:ext cx="8928995" cy="28803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latin typeface="+mj-lt"/>
              </a:rPr>
              <a:t>NG TRANSMISSION CHANGE HORIZON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3E01CDE1-0F68-4812-BAEE-2F8A9592263F}"/>
              </a:ext>
            </a:extLst>
          </p:cNvPr>
          <p:cNvSpPr/>
          <p:nvPr/>
        </p:nvSpPr>
        <p:spPr>
          <a:xfrm>
            <a:off x="3336652" y="3593395"/>
            <a:ext cx="1307356" cy="3656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Ofgem Decision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51F9B9C9-6952-4ECF-A298-AD3B2E7D00D2}"/>
              </a:ext>
            </a:extLst>
          </p:cNvPr>
          <p:cNvSpPr/>
          <p:nvPr/>
        </p:nvSpPr>
        <p:spPr>
          <a:xfrm>
            <a:off x="4792669" y="3581130"/>
            <a:ext cx="509236" cy="371164"/>
          </a:xfrm>
          <a:prstGeom prst="rect">
            <a:avLst/>
          </a:prstGeom>
          <a:solidFill>
            <a:srgbClr val="FFC0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NG / Xo Governance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B7EF66DD-6052-4F8F-A2F5-E22F2F29A6E4}"/>
              </a:ext>
            </a:extLst>
          </p:cNvPr>
          <p:cNvSpPr/>
          <p:nvPr/>
        </p:nvSpPr>
        <p:spPr>
          <a:xfrm>
            <a:off x="5385047" y="3588681"/>
            <a:ext cx="2067273" cy="365638"/>
          </a:xfrm>
          <a:prstGeom prst="rect">
            <a:avLst/>
          </a:prstGeom>
          <a:solidFill>
            <a:schemeClr val="accent5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Analysis to Implementation</a:t>
            </a:r>
          </a:p>
        </p:txBody>
      </p:sp>
      <p:sp>
        <p:nvSpPr>
          <p:cNvPr id="2" name="Star: 5 Points 1">
            <a:extLst>
              <a:ext uri="{FF2B5EF4-FFF2-40B4-BE49-F238E27FC236}">
                <a16:creationId xmlns:a16="http://schemas.microsoft.com/office/drawing/2014/main" id="{659D4DCD-00A4-445B-94E5-6546831AC660}"/>
              </a:ext>
            </a:extLst>
          </p:cNvPr>
          <p:cNvSpPr/>
          <p:nvPr/>
        </p:nvSpPr>
        <p:spPr>
          <a:xfrm>
            <a:off x="4634184" y="3658171"/>
            <a:ext cx="153840" cy="144016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A0A4A8-3FFB-44D2-956B-C828F59A8ED1}"/>
              </a:ext>
            </a:extLst>
          </p:cNvPr>
          <p:cNvSpPr/>
          <p:nvPr/>
        </p:nvSpPr>
        <p:spPr>
          <a:xfrm>
            <a:off x="3347864" y="4557459"/>
            <a:ext cx="720080" cy="38074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Mod Development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A04BF9-F68F-478B-B7E4-9D9919AB494B}"/>
              </a:ext>
            </a:extLst>
          </p:cNvPr>
          <p:cNvSpPr/>
          <p:nvPr/>
        </p:nvSpPr>
        <p:spPr>
          <a:xfrm>
            <a:off x="4132391" y="4557753"/>
            <a:ext cx="4195313" cy="365638"/>
          </a:xfrm>
          <a:prstGeom prst="rect">
            <a:avLst/>
          </a:prstGeom>
          <a:solidFill>
            <a:srgbClr val="FFFF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Ofgem Decision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9B1808-064C-4757-AD70-1A9F589FCBA9}"/>
              </a:ext>
            </a:extLst>
          </p:cNvPr>
          <p:cNvSpPr/>
          <p:nvPr/>
        </p:nvSpPr>
        <p:spPr>
          <a:xfrm>
            <a:off x="8388423" y="4542652"/>
            <a:ext cx="618885" cy="380739"/>
          </a:xfrm>
          <a:prstGeom prst="rect">
            <a:avLst/>
          </a:prstGeom>
          <a:solidFill>
            <a:srgbClr val="FFC00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6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NG / Xo Governance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01E24E-981F-42EB-98F5-FC56D9C0E1B0}"/>
              </a:ext>
            </a:extLst>
          </p:cNvPr>
          <p:cNvSpPr/>
          <p:nvPr/>
        </p:nvSpPr>
        <p:spPr>
          <a:xfrm>
            <a:off x="3347864" y="1761791"/>
            <a:ext cx="5659450" cy="371164"/>
          </a:xfrm>
          <a:prstGeom prst="rect">
            <a:avLst/>
          </a:prstGeom>
          <a:solidFill>
            <a:srgbClr val="00B050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tx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2 Year Programme of work to October 2024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FCD66612-06FA-45A9-ADE8-9951C29F9E4E}"/>
              </a:ext>
            </a:extLst>
          </p:cNvPr>
          <p:cNvSpPr/>
          <p:nvPr/>
        </p:nvSpPr>
        <p:spPr>
          <a:xfrm>
            <a:off x="8306592" y="4656226"/>
            <a:ext cx="153840" cy="14773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D37A73-A06F-40A4-89AF-9A20C23C41D3}"/>
              </a:ext>
            </a:extLst>
          </p:cNvPr>
          <p:cNvSpPr/>
          <p:nvPr/>
        </p:nvSpPr>
        <p:spPr>
          <a:xfrm>
            <a:off x="3323265" y="2730889"/>
            <a:ext cx="888696" cy="365638"/>
          </a:xfrm>
          <a:prstGeom prst="rect">
            <a:avLst/>
          </a:prstGeom>
          <a:solidFill>
            <a:schemeClr val="tx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/>
          <a:lstStyle/>
          <a:p>
            <a:pPr algn="ctr"/>
            <a:r>
              <a:rPr lang="en-GB" sz="700" b="1" dirty="0">
                <a:solidFill>
                  <a:schemeClr val="bg1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Analysis to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673572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Xoserve 2018">
      <a:dk1>
        <a:sysClr val="windowText" lastClr="000000"/>
      </a:dk1>
      <a:lt1>
        <a:sysClr val="window" lastClr="FFFFFF"/>
      </a:lt1>
      <a:dk2>
        <a:srgbClr val="1D3E61"/>
      </a:dk2>
      <a:lt2>
        <a:srgbClr val="EEECE1"/>
      </a:lt2>
      <a:accent1>
        <a:srgbClr val="3E5AA8"/>
      </a:accent1>
      <a:accent2>
        <a:srgbClr val="D75733"/>
      </a:accent2>
      <a:accent3>
        <a:srgbClr val="56CF9E"/>
      </a:accent3>
      <a:accent4>
        <a:srgbClr val="6440A3"/>
      </a:accent4>
      <a:accent5>
        <a:srgbClr val="40D1F5"/>
      </a:accent5>
      <a:accent6>
        <a:srgbClr val="FCBC55"/>
      </a:accent6>
      <a:hlink>
        <a:srgbClr val="6440A3"/>
      </a:hlink>
      <a:folHlink>
        <a:srgbClr val="D2232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58e8728-260f-4dfb-8787-4ebe1720318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9FE3A0DFBDDF4B86E3D79E9FDBE029" ma:contentTypeVersion="14" ma:contentTypeDescription="Create a new document." ma:contentTypeScope="" ma:versionID="72e1f3532c8cdea107ba7d03c8d8d2bf">
  <xsd:schema xmlns:xsd="http://www.w3.org/2001/XMLSchema" xmlns:xs="http://www.w3.org/2001/XMLSchema" xmlns:p="http://schemas.microsoft.com/office/2006/metadata/properties" xmlns:ns3="058e8728-260f-4dfb-8787-4ebe17203182" xmlns:ns4="63f065d3-f48e-4d2d-a5d5-b4becdeb24fc" targetNamespace="http://schemas.microsoft.com/office/2006/metadata/properties" ma:root="true" ma:fieldsID="431edcb510c65980a73c86c1c92e56d5" ns3:_="" ns4:_="">
    <xsd:import namespace="058e8728-260f-4dfb-8787-4ebe17203182"/>
    <xsd:import namespace="63f065d3-f48e-4d2d-a5d5-b4becdeb24f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8e8728-260f-4dfb-8787-4ebe1720318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f065d3-f48e-4d2d-a5d5-b4becdeb24fc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6CA555-216C-4261-AF87-A8E955167736}">
  <ds:schemaRefs>
    <ds:schemaRef ds:uri="http://purl.org/dc/elements/1.1/"/>
    <ds:schemaRef ds:uri="http://schemas.microsoft.com/office/2006/metadata/properties"/>
    <ds:schemaRef ds:uri="63f065d3-f48e-4d2d-a5d5-b4becdeb24f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058e8728-260f-4dfb-8787-4ebe1720318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C84AD4-7A14-4A0D-9DD7-67B859E547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8e8728-260f-4dfb-8787-4ebe17203182"/>
    <ds:schemaRef ds:uri="63f065d3-f48e-4d2d-a5d5-b4becdeb24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On-screen Show (16:9)</PresentationFormat>
  <Paragraphs>40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this template</dc:title>
  <dc:creator/>
  <cp:lastModifiedBy/>
  <cp:revision>24</cp:revision>
  <dcterms:created xsi:type="dcterms:W3CDTF">2020-08-12T15:25:03Z</dcterms:created>
  <dcterms:modified xsi:type="dcterms:W3CDTF">2023-03-29T12:42:09Z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0x010100719FE3A0DFBDDF4B86E3D79E9FDBE029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</Properties>
</file>